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5" r:id="rId5"/>
    <p:sldId id="259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9"/>
    <p:restoredTop sz="94674"/>
  </p:normalViewPr>
  <p:slideViewPr>
    <p:cSldViewPr snapToGrid="0" snapToObjects="1">
      <p:cViewPr varScale="1">
        <p:scale>
          <a:sx n="132" d="100"/>
          <a:sy n="132" d="100"/>
        </p:scale>
        <p:origin x="56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999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006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057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057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2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555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5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845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872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987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455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159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48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02DF4EEB-820D-DB44-893B-73BBDD7F642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564894" y="6125146"/>
            <a:ext cx="2303088" cy="54387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FD5F218-1BA0-BB4A-AC3E-25372828829B}"/>
              </a:ext>
            </a:extLst>
          </p:cNvPr>
          <p:cNvSpPr txBox="1"/>
          <p:nvPr userDrawn="1"/>
        </p:nvSpPr>
        <p:spPr>
          <a:xfrm>
            <a:off x="5205984" y="7388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8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7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47B6-A493-6448-8249-EE2EC92F3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8860"/>
            <a:ext cx="9144000" cy="985424"/>
          </a:xfrm>
        </p:spPr>
        <p:txBody>
          <a:bodyPr>
            <a:normAutofit/>
          </a:bodyPr>
          <a:lstStyle/>
          <a:p>
            <a:r>
              <a:rPr lang="en-US" dirty="0"/>
              <a:t>Lecture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CD829-2C23-104B-8E05-95FCA22E9B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</a:t>
            </a:r>
          </a:p>
          <a:p>
            <a:r>
              <a:rPr lang="en-US" dirty="0"/>
              <a:t>Title, Department</a:t>
            </a:r>
          </a:p>
          <a:p>
            <a:r>
              <a:rPr lang="en-US" dirty="0"/>
              <a:t>Wayne State School of Medicine</a:t>
            </a:r>
          </a:p>
          <a:p>
            <a:r>
              <a:rPr lang="en-US" dirty="0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449578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F9CE-C7B6-ED43-B8FA-620DAC1C5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EE544-9ECA-0847-B47C-44E7E6405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overview of lecture structure and topics creates a scaffolding which can build a mental organizational model for students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Tell students how you expect them to use the lecture material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47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F9CE-C7B6-ED43-B8FA-620DAC1C5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Objectives /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EE544-9ECA-0847-B47C-44E7E6405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3-6 measurable learning objectives.</a:t>
            </a:r>
          </a:p>
          <a:p>
            <a:pPr lvl="1"/>
            <a:r>
              <a:rPr lang="en-US" dirty="0"/>
              <a:t>Lecture objectives let your audience know what new knowledge they will acquire. </a:t>
            </a:r>
          </a:p>
        </p:txBody>
      </p:sp>
    </p:spTree>
    <p:extLst>
      <p:ext uri="{BB962C8B-B14F-4D97-AF65-F5344CB8AC3E}">
        <p14:creationId xmlns:p14="http://schemas.microsoft.com/office/powerpoint/2010/main" val="39129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57BE0-81B3-494D-B1BA-F39AAF83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44AE5-9ECD-9C4A-8A07-3B5EAC636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734"/>
            <a:ext cx="11251131" cy="3872531"/>
          </a:xfrm>
        </p:spPr>
        <p:txBody>
          <a:bodyPr>
            <a:noAutofit/>
          </a:bodyPr>
          <a:lstStyle/>
          <a:p>
            <a:r>
              <a:rPr lang="en-US" dirty="0"/>
              <a:t>Strike a balance between depth and breadth of coverage. </a:t>
            </a:r>
          </a:p>
          <a:p>
            <a:pPr lvl="1"/>
            <a:r>
              <a:rPr lang="en-US" dirty="0"/>
              <a:t>When every nuance, detail of a topic is discussed students often lose sight of the key lecture points.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Organize material in some logical order.</a:t>
            </a:r>
          </a:p>
          <a:p>
            <a:pPr lvl="1"/>
            <a:r>
              <a:rPr lang="en-US" dirty="0"/>
              <a:t>Time Sequential</a:t>
            </a:r>
          </a:p>
          <a:p>
            <a:pPr lvl="1"/>
            <a:r>
              <a:rPr lang="en-US" dirty="0"/>
              <a:t>Topical</a:t>
            </a:r>
          </a:p>
          <a:p>
            <a:pPr lvl="1"/>
            <a:endParaRPr lang="en-US" dirty="0"/>
          </a:p>
          <a:p>
            <a:r>
              <a:rPr lang="en-US" dirty="0"/>
              <a:t>Provide transitions which show the relationships between key ideas.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7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05878-347C-4042-8B5B-382B69E4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1BCEB-EE9D-DC46-A805-7E15AA4A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key ideas and learning points</a:t>
            </a:r>
          </a:p>
          <a:p>
            <a:pPr lvl="1"/>
            <a:r>
              <a:rPr lang="en-US" dirty="0"/>
              <a:t>Big-picture concepts are an invaluable resource, and greatly improve study efficiency (fostering generative processing)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1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E9507-54C8-E644-A207-E17C8A58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Reflection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41A6-D379-1340-9CC4-3A344EC91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reflection questions or mini quiz after each section so students can test themselves on their own comprehension of the session before moving on. </a:t>
            </a:r>
          </a:p>
          <a:p>
            <a:pPr lvl="1"/>
            <a:r>
              <a:rPr lang="en-US" dirty="0"/>
              <a:t>Reflection questions can be added at the end of a chunk within the presentation or by using a mini quiz in Canvas.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Include additional resources for broader learning or within Canvas.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00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12888</TotalTime>
  <Words>208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Lecture Title</vt:lpstr>
      <vt:lpstr>Lecture Overview</vt:lpstr>
      <vt:lpstr>Lecture Objectives / Outcomes</vt:lpstr>
      <vt:lpstr>Lecture Body</vt:lpstr>
      <vt:lpstr>Lecture Summary</vt:lpstr>
      <vt:lpstr>Lecture Reflection Questions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 click</dc:creator>
  <cp:keywords/>
  <dc:description/>
  <cp:lastModifiedBy>Amie Dozier</cp:lastModifiedBy>
  <cp:revision>15</cp:revision>
  <dcterms:created xsi:type="dcterms:W3CDTF">2017-03-24T20:12:23Z</dcterms:created>
  <dcterms:modified xsi:type="dcterms:W3CDTF">2022-02-16T15:52:20Z</dcterms:modified>
  <cp:category/>
</cp:coreProperties>
</file>